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314" r:id="rId41"/>
    <p:sldId id="295" r:id="rId42"/>
    <p:sldId id="313" r:id="rId43"/>
    <p:sldId id="315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an yuan" userId="f30299879e1e8751" providerId="LiveId" clId="{3963B3F3-9576-4C8E-9FB5-3C1B779A60A2}"/>
    <pc:docChg chg="modSld">
      <pc:chgData name="shuhan yuan" userId="f30299879e1e8751" providerId="LiveId" clId="{3963B3F3-9576-4C8E-9FB5-3C1B779A60A2}" dt="2021-08-31T03:57:04.193" v="0" actId="729"/>
      <pc:docMkLst>
        <pc:docMk/>
      </pc:docMkLst>
      <pc:sldChg chg="mod modShow">
        <pc:chgData name="shuhan yuan" userId="f30299879e1e8751" providerId="LiveId" clId="{3963B3F3-9576-4C8E-9FB5-3C1B779A60A2}" dt="2021-08-31T03:57:04.193" v="0" actId="729"/>
        <pc:sldMkLst>
          <pc:docMk/>
          <pc:sldMk cId="1550543086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62B0-6F59-4B8F-8391-A23BF8A3C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03E57-B37B-411B-AB60-D91F97520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605CD-81FA-4637-95AC-60850114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C0B5B-14A6-4AFF-BE5F-9C9521E1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7F83-4765-4D97-8828-7153C57F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2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75CF-7469-4D40-B7E5-8B05150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8AA46-8478-4DD9-90C5-BE7F42653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ACB10-0D35-4FBE-B7B8-E741196D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A24C4-C071-4757-9D2F-1D5F87BB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A7170-CEC4-4CA1-9479-47F7A7DC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7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D4899-1700-4C57-A21C-E4734C231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A415B-FBCE-49EA-A73E-D20670614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A1B8-DE07-47B1-A072-8906882B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093C2-367F-4F52-8177-49731878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F7A4D-D704-4DBA-BDA6-BE1F22C1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4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6A3B-7204-4274-9E27-E27E6C9E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72D4-1955-420B-8879-7EA780EA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DE6D-A3CF-4939-A101-8B904FF3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3971-84BA-4B5C-A71E-A9B8A8E6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6224-6378-444D-AF47-9E163D47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1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FA96-22ED-458D-885E-792A990C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5E7BC-24C5-40F1-8BC5-B1D02151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A92DF-0732-4FF7-9A49-E1C7A9F4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10D71-802E-48A0-BEF5-BCB9899E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62604-A30D-46B1-86A0-F5256F2E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9E01-EB75-4828-959B-DCB711E4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20F77-FF34-41F3-AAFD-2EA7F5C48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CC820-90C0-48BE-A090-7329EB21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FD684-46B6-4300-8990-72A6C6DA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ED3E0-EE45-4AE7-A2E2-34C30781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0879B-4C87-4B1F-8807-6C5FC6AC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6D6D-5C24-4588-A4A5-C5283702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DA49-A849-4A74-84D7-61FA5535D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9ABAE-6AEC-475C-9084-177854B12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699F9-D52D-4CB4-8B0C-6BBEF2BC6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B108D-CEC1-4B7C-AE22-DDED0D9AE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4E080-9ED1-42CD-A6B5-DC0E0D7A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2BF8E-E8DE-435D-9342-A460C5BD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F5E3B-C63B-41F5-92B7-9EBF3A01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734C-C1A2-4DBB-A196-69BE9411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030B3-D17D-4953-88A2-3EBC928A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7718A-9636-46BF-B31E-119DEF69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0DCB0-1EC8-4D47-9652-B5024982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45D6F-611E-49AA-B5E7-84DA0E41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6280B-B452-4891-AA35-07ED5A60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89952-7586-44C8-BE4B-81D75C29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4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7858-CAFA-4B13-BF7C-399C49A6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C1348-4A8C-4343-A0B2-D35502816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C6A43-BA29-4D8B-8A15-D9639925F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2660D-CBD9-4815-880C-C8C221F0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AB108-83DA-4045-83B4-5A46B4BC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132CA-1613-4B75-A7B5-DB8D7BDF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4CEA-52B7-47DA-B74D-70EB9108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9CF80-CFD8-41C8-A9A3-52FBBECFE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5E5EE-F9CB-43C1-8560-5CE82FE82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0282-9583-4516-A57F-6CF26E16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F77B7-69B2-45E6-82E2-B60DC151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03EBF-656A-456F-915C-76617434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15B1F-8A61-40A0-ADB9-D2002F9E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79A33-E6B3-4107-9C0B-613FAC710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8DD75-C509-4AE0-887B-40F3C6B2D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6E06-90E3-447D-B256-7B29434B39B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3C6D1-5C4B-4BDA-8920-9A15BA126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75D8A-A2F5-4417-A890-53FA4ACA1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36B93-DE9D-4F32-8F42-FDE209EDD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angshusen.github.io/teaching/CS583A20Spring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kaggle.com/c/dogs-vs-cat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CB6A-44A2-46F3-B8A4-B1BF3999DA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Bag of Tricks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E6B6D-2E53-48E5-AA66-71E480D6A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5334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Slides from </a:t>
            </a:r>
            <a:r>
              <a:rPr lang="en-US" dirty="0">
                <a:hlinkClick r:id="rId2"/>
              </a:rPr>
              <a:t>http://wangshusen.github.io/teaching/CS583A20Spring/index.html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1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3E0-7D96-4E0B-9062-0ED42AA0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Train the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BC60-9EBC-4D07-A6DB-674D4ABDD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method</a:t>
            </a:r>
          </a:p>
          <a:p>
            <a:endParaRPr lang="en-US" dirty="0"/>
          </a:p>
          <a:p>
            <a:r>
              <a:rPr lang="en-US" dirty="0"/>
              <a:t>Learning rate (LR)</a:t>
            </a:r>
          </a:p>
          <a:p>
            <a:endParaRPr lang="en-US" dirty="0"/>
          </a:p>
          <a:p>
            <a:r>
              <a:rPr lang="en-US" dirty="0"/>
              <a:t>Loss function</a:t>
            </a:r>
          </a:p>
          <a:p>
            <a:endParaRPr lang="en-US" dirty="0"/>
          </a:p>
          <a:p>
            <a:r>
              <a:rPr lang="en-US" dirty="0"/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95644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E0A-5AA1-4B36-B1A0-CD4F472F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Examine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C4253-E6D7-48C1-8830-C9A7DBF78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140AB-C982-4DDB-9BFB-5DFF19C9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21" y="2336334"/>
            <a:ext cx="9111443" cy="23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F12CA-BEB1-4154-AB2A-1F76A4FA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1: Dropout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4E149-1CB5-4237-A835-263D45C6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7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C2EE1-8133-42EE-8737-A84B2559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Basic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D31AE-9CDC-40D0-9C1D-7C78DD05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  <a:p>
            <a:pPr lvl="1"/>
            <a:r>
              <a:rPr lang="en-US" dirty="0"/>
              <a:t>Cripple neural network by removing hidden neurons stochastically</a:t>
            </a:r>
          </a:p>
          <a:p>
            <a:pPr lvl="1"/>
            <a:r>
              <a:rPr lang="en-US" dirty="0"/>
              <a:t>In each iteration of training (1 forward + 1 backward), randomly mask 50% (or an arbitrary percentage) of the neurons.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90868A-9125-4346-8363-0B296B3D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71" y="3429000"/>
            <a:ext cx="6814102" cy="33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48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C2EE1-8133-42EE-8737-A84B2559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Basic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D31AE-9CDC-40D0-9C1D-7C78DD05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  <a:p>
            <a:pPr lvl="1"/>
            <a:r>
              <a:rPr lang="en-US" dirty="0"/>
              <a:t>Cripple neural network by removing hidden neurons stochastically</a:t>
            </a:r>
          </a:p>
          <a:p>
            <a:pPr lvl="1"/>
            <a:r>
              <a:rPr lang="en-US" dirty="0"/>
              <a:t>In each iteration of training (1 forward + 1 backward), randomly mask 50% (or an arbitrary percentage) of the neurons.</a:t>
            </a:r>
          </a:p>
          <a:p>
            <a:r>
              <a:rPr lang="en-US" dirty="0"/>
              <a:t>Predict</a:t>
            </a:r>
          </a:p>
          <a:p>
            <a:pPr lvl="1"/>
            <a:r>
              <a:rPr lang="en-US" dirty="0"/>
              <a:t>No dropout</a:t>
            </a:r>
          </a:p>
          <a:p>
            <a:pPr lvl="1"/>
            <a:r>
              <a:rPr lang="en-US" dirty="0"/>
              <a:t>Use all parameters</a:t>
            </a:r>
          </a:p>
          <a:p>
            <a:pPr lvl="1"/>
            <a:r>
              <a:rPr lang="en-US" dirty="0"/>
              <a:t>Replace the masks by their expectation</a:t>
            </a:r>
          </a:p>
          <a:p>
            <a:pPr lvl="2"/>
            <a:r>
              <a:rPr lang="en-US" dirty="0"/>
              <a:t>This is simply the constant vector 0.5 if dropout probability is 0.5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872C-A673-4D33-9F38-8D56951D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10DC7-FF6B-4C31-B851-675BCC84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0" y="1825625"/>
            <a:ext cx="6715539" cy="1719332"/>
          </a:xfrm>
        </p:spPr>
        <p:txBody>
          <a:bodyPr/>
          <a:lstStyle/>
          <a:p>
            <a:r>
              <a:rPr lang="en-US" dirty="0"/>
              <a:t>For a batch of training samples</a:t>
            </a:r>
          </a:p>
          <a:p>
            <a:pPr lvl="1"/>
            <a:r>
              <a:rPr lang="en-US" dirty="0"/>
              <a:t>Randomly choose 50% of the neurons</a:t>
            </a:r>
          </a:p>
          <a:p>
            <a:pPr lvl="1"/>
            <a:r>
              <a:rPr lang="en-US" dirty="0"/>
              <a:t>Set the selected neurons to zeros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E2664-2AF5-45FC-AE9A-67516CE2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292090" cy="498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7DB3E-EC74-439A-AC5E-D405908A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5" y="3275737"/>
            <a:ext cx="3041247" cy="35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1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5FD37E-1224-4D47-91CF-F8FD9D09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71" y="3324854"/>
            <a:ext cx="2840553" cy="3435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9872C-A673-4D33-9F38-8D56951D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10DC7-FF6B-4C31-B851-675BCC84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0" y="1825625"/>
            <a:ext cx="6715539" cy="1719332"/>
          </a:xfrm>
        </p:spPr>
        <p:txBody>
          <a:bodyPr/>
          <a:lstStyle/>
          <a:p>
            <a:r>
              <a:rPr lang="en-US" dirty="0"/>
              <a:t>For a batch of training samples</a:t>
            </a:r>
          </a:p>
          <a:p>
            <a:r>
              <a:rPr lang="en-US" dirty="0"/>
              <a:t>For another batch, do an independent random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E2664-2AF5-45FC-AE9A-67516CE2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292090" cy="49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4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CC4A-9B27-4F81-AED6-E9E6237B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50E04-A6C6-418F-BB87-1657E7226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4642" y="1825625"/>
                <a:ext cx="5910471" cy="4351338"/>
              </a:xfrm>
            </p:spPr>
            <p:txBody>
              <a:bodyPr/>
              <a:lstStyle/>
              <a:p>
                <a:r>
                  <a:rPr lang="en-US" dirty="0"/>
                  <a:t>Input: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50E04-A6C6-418F-BB87-1657E7226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4642" y="1825625"/>
                <a:ext cx="5910471" cy="4351338"/>
              </a:xfrm>
              <a:blipFill>
                <a:blip r:embed="rId2"/>
                <a:stretch>
                  <a:fillRect l="-185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C3757D-1137-4FC5-8F12-9DC6C653A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69"/>
          <a:stretch/>
        </p:blipFill>
        <p:spPr>
          <a:xfrm>
            <a:off x="838200" y="3478696"/>
            <a:ext cx="3292090" cy="3330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13CBC-8339-4D7A-BB28-3791BB77ED81}"/>
                  </a:ext>
                </a:extLst>
              </p:cNvPr>
              <p:cNvSpPr txBox="1"/>
              <p:nvPr/>
            </p:nvSpPr>
            <p:spPr>
              <a:xfrm>
                <a:off x="651380" y="3026570"/>
                <a:ext cx="131055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13CBC-8339-4D7A-BB28-3791BB77E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80" y="3026570"/>
                <a:ext cx="1310552" cy="384657"/>
              </a:xfrm>
              <a:prstGeom prst="rect">
                <a:avLst/>
              </a:prstGeom>
              <a:blipFill>
                <a:blip r:embed="rId4"/>
                <a:stretch>
                  <a:fillRect l="-2791" t="-4688" r="-139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089E7-5F7F-4002-AADE-6B455BA31794}"/>
                  </a:ext>
                </a:extLst>
              </p:cNvPr>
              <p:cNvSpPr txBox="1"/>
              <p:nvPr/>
            </p:nvSpPr>
            <p:spPr>
              <a:xfrm>
                <a:off x="1961932" y="3411227"/>
                <a:ext cx="131055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089E7-5F7F-4002-AADE-6B455BA3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32" y="3411227"/>
                <a:ext cx="1310552" cy="384657"/>
              </a:xfrm>
              <a:prstGeom prst="rect">
                <a:avLst/>
              </a:prstGeom>
              <a:blipFill>
                <a:blip r:embed="rId5"/>
                <a:stretch>
                  <a:fillRect l="-2791" t="-4762" r="-139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7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CC4A-9B27-4F81-AED6-E9E6237B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50E04-A6C6-418F-BB87-1657E7226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4642" y="1825625"/>
                <a:ext cx="5910471" cy="4351338"/>
              </a:xfrm>
            </p:spPr>
            <p:txBody>
              <a:bodyPr/>
              <a:lstStyle/>
              <a:p>
                <a:r>
                  <a:rPr lang="en-US" dirty="0"/>
                  <a:t>Input: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Add a dropout layer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50E04-A6C6-418F-BB87-1657E7226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4642" y="1825625"/>
                <a:ext cx="5910471" cy="4351338"/>
              </a:xfrm>
              <a:blipFill>
                <a:blip r:embed="rId2"/>
                <a:stretch>
                  <a:fillRect l="-185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C3757D-1137-4FC5-8F12-9DC6C653A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69"/>
          <a:stretch/>
        </p:blipFill>
        <p:spPr>
          <a:xfrm>
            <a:off x="838200" y="3478696"/>
            <a:ext cx="3292090" cy="3330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13CBC-8339-4D7A-BB28-3791BB77ED81}"/>
                  </a:ext>
                </a:extLst>
              </p:cNvPr>
              <p:cNvSpPr txBox="1"/>
              <p:nvPr/>
            </p:nvSpPr>
            <p:spPr>
              <a:xfrm>
                <a:off x="651380" y="3026570"/>
                <a:ext cx="131055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13CBC-8339-4D7A-BB28-3791BB77E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80" y="3026570"/>
                <a:ext cx="1310552" cy="384657"/>
              </a:xfrm>
              <a:prstGeom prst="rect">
                <a:avLst/>
              </a:prstGeom>
              <a:blipFill>
                <a:blip r:embed="rId4"/>
                <a:stretch>
                  <a:fillRect l="-2791" t="-4688" r="-139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089E7-5F7F-4002-AADE-6B455BA31794}"/>
                  </a:ext>
                </a:extLst>
              </p:cNvPr>
              <p:cNvSpPr txBox="1"/>
              <p:nvPr/>
            </p:nvSpPr>
            <p:spPr>
              <a:xfrm>
                <a:off x="1961932" y="3411227"/>
                <a:ext cx="131055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089E7-5F7F-4002-AADE-6B455BA31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32" y="3411227"/>
                <a:ext cx="1310552" cy="384657"/>
              </a:xfrm>
              <a:prstGeom prst="rect">
                <a:avLst/>
              </a:prstGeom>
              <a:blipFill>
                <a:blip r:embed="rId5"/>
                <a:stretch>
                  <a:fillRect l="-2791" t="-4762" r="-139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5664F01-A993-4A34-8FCC-663C7D22F3AA}"/>
              </a:ext>
            </a:extLst>
          </p:cNvPr>
          <p:cNvSpPr/>
          <p:nvPr/>
        </p:nvSpPr>
        <p:spPr>
          <a:xfrm>
            <a:off x="1813630" y="1966246"/>
            <a:ext cx="2316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7030A1"/>
                </a:solidFill>
                <a:latin typeface="Calibri-Bold"/>
              </a:rPr>
              <a:t>Regularize this layer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115F75-02A9-43B0-8383-03789109BD40}"/>
              </a:ext>
            </a:extLst>
          </p:cNvPr>
          <p:cNvCxnSpPr/>
          <p:nvPr/>
        </p:nvCxnSpPr>
        <p:spPr>
          <a:xfrm>
            <a:off x="3249136" y="2458278"/>
            <a:ext cx="0" cy="1636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E620828-3C16-47A0-9BF3-E076F5853770}"/>
              </a:ext>
            </a:extLst>
          </p:cNvPr>
          <p:cNvSpPr/>
          <p:nvPr/>
        </p:nvSpPr>
        <p:spPr>
          <a:xfrm>
            <a:off x="8474763" y="1871655"/>
            <a:ext cx="3631097" cy="293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33436-6DC8-472D-B3CE-B4D3C30E199D}"/>
                  </a:ext>
                </a:extLst>
              </p:cNvPr>
              <p:cNvSpPr txBox="1"/>
              <p:nvPr/>
            </p:nvSpPr>
            <p:spPr>
              <a:xfrm>
                <a:off x="8474763" y="1966246"/>
                <a:ext cx="3631097" cy="1964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/>
                  <a:t> is a random vector. (Each entry is 0 or 1, </a:t>
                </a:r>
                <a:r>
                  <a:rPr lang="en-US" sz="2000" dirty="0" err="1"/>
                  <a:t>w.p.</a:t>
                </a:r>
                <a:r>
                  <a:rPr lang="en-US" sz="2000" dirty="0"/>
                  <a:t> 50%)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sz="2000" dirty="0"/>
                  <a:t> indicates elementwise multiplication.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333436-6DC8-472D-B3CE-B4D3C30E1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763" y="1966246"/>
                <a:ext cx="3631097" cy="1964640"/>
              </a:xfrm>
              <a:prstGeom prst="rect">
                <a:avLst/>
              </a:prstGeom>
              <a:blipFill>
                <a:blip r:embed="rId6"/>
                <a:stretch>
                  <a:fillRect l="-1510" t="-1863" r="-1510" b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2E3-1B5A-4C53-A287-F33CE6CD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DF30-7CDC-488A-BE42-E865F573A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30" y="3134139"/>
            <a:ext cx="2484783" cy="3042824"/>
          </a:xfrm>
        </p:spPr>
        <p:txBody>
          <a:bodyPr>
            <a:normAutofit/>
          </a:bodyPr>
          <a:lstStyle/>
          <a:p>
            <a:r>
              <a:rPr lang="en-US" sz="2400" dirty="0"/>
              <a:t>Dropout to regularize the 1</a:t>
            </a:r>
            <a:r>
              <a:rPr lang="en-US" sz="2400" baseline="30000" dirty="0"/>
              <a:t>st</a:t>
            </a:r>
            <a:r>
              <a:rPr lang="en-US" sz="2400" dirty="0"/>
              <a:t> dense layer.</a:t>
            </a:r>
          </a:p>
          <a:p>
            <a:r>
              <a:rPr lang="en-US" sz="2400" dirty="0"/>
              <a:t>Because the 1</a:t>
            </a:r>
            <a:r>
              <a:rPr lang="en-US" sz="2400" baseline="30000" dirty="0"/>
              <a:t>st</a:t>
            </a:r>
            <a:r>
              <a:rPr lang="en-US" sz="2400" dirty="0"/>
              <a:t> dense layer has too many trainable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7158-80B5-43F3-A615-5A258BDC0F28}"/>
              </a:ext>
            </a:extLst>
          </p:cNvPr>
          <p:cNvSpPr/>
          <p:nvPr/>
        </p:nvSpPr>
        <p:spPr>
          <a:xfrm>
            <a:off x="2590800" y="1825625"/>
            <a:ext cx="8673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model_with_dropout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nn.Sequential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nn.Flatten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nn.Dropout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).to(device)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D06BD-3694-4AEA-BBEB-AB9CB691B16A}"/>
              </a:ext>
            </a:extLst>
          </p:cNvPr>
          <p:cNvSpPr/>
          <p:nvPr/>
        </p:nvSpPr>
        <p:spPr>
          <a:xfrm>
            <a:off x="3154017" y="4870174"/>
            <a:ext cx="2325757" cy="31142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0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C89AD-F3DE-43B9-A030-C69DC142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Dogs vs. Cats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6975A-2D93-49F6-B3E6-802366842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https://www.kaggle.com/c/dogs-vs-cats</a:t>
            </a:r>
            <a:endParaRPr lang="en-US" dirty="0"/>
          </a:p>
        </p:txBody>
      </p:sp>
      <p:pic>
        <p:nvPicPr>
          <p:cNvPr id="6" name="Picture 2" descr="Woof Meow">
            <a:extLst>
              <a:ext uri="{FF2B5EF4-FFF2-40B4-BE49-F238E27FC236}">
                <a16:creationId xmlns:a16="http://schemas.microsoft.com/office/drawing/2014/main" id="{72504991-4852-4DBC-8A9F-880626C25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05" y="534642"/>
            <a:ext cx="4286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5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B6DF-5A8F-4238-AE0A-6ADBFFAE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Dropout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FFAE-5851-46F3-9970-D4720001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training, dropout forces the network to make decision based on part of the features.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32776-39D3-4894-943F-A2347CA8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8309"/>
            <a:ext cx="12192000" cy="36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1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B6DF-5A8F-4238-AE0A-6ADBFFAE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Dropout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FFAE-5851-46F3-9970-D4720001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training, dropout forces the network to make decision based on part of the features.</a:t>
            </a:r>
          </a:p>
          <a:p>
            <a:endParaRPr lang="en-US" dirty="0"/>
          </a:p>
          <a:p>
            <a:r>
              <a:rPr lang="en-US" dirty="0"/>
              <a:t>Dropout is a regularization [1]</a:t>
            </a:r>
          </a:p>
          <a:p>
            <a:pPr lvl="1"/>
            <a:r>
              <a:rPr lang="en-US" dirty="0"/>
              <a:t>Alleviate overfitting</a:t>
            </a:r>
          </a:p>
          <a:p>
            <a:pPr lvl="1"/>
            <a:r>
              <a:rPr lang="en-US" dirty="0"/>
              <a:t>Like the L1 and L2 norm regularizations</a:t>
            </a:r>
          </a:p>
          <a:p>
            <a:pPr lvl="1"/>
            <a:r>
              <a:rPr lang="en-US" dirty="0"/>
              <a:t>But dropout is empirically better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19685-0036-4A94-9549-C57FAF30ADF4}"/>
              </a:ext>
            </a:extLst>
          </p:cNvPr>
          <p:cNvSpPr/>
          <p:nvPr/>
        </p:nvSpPr>
        <p:spPr>
          <a:xfrm>
            <a:off x="838200" y="5846544"/>
            <a:ext cx="96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1. Wager, Wang, &amp; Liang. </a:t>
            </a:r>
            <a:r>
              <a:rPr lang="en-US" dirty="0">
                <a:solidFill>
                  <a:srgbClr val="203864"/>
                </a:solidFill>
                <a:latin typeface="Calibri" panose="020F0502020204030204" pitchFamily="34" charset="0"/>
              </a:rPr>
              <a:t>Dropout Training as Adaptive Regularization.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 </a:t>
            </a:r>
            <a:r>
              <a:rPr lang="en-US" i="1" dirty="0">
                <a:solidFill>
                  <a:srgbClr val="000000"/>
                </a:solidFill>
                <a:latin typeface="Calibri-Italic"/>
              </a:rPr>
              <a:t>NIPS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2013.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39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B49B53-9579-4355-9F2C-0421FB07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2: Data Augmentation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65670-0875-4441-BD68-F9882380E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0E147-C6E3-4802-A19B-21D36B26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C061BF-837D-4E6F-8F52-6E08E680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augmentation: generating more training samples from existing training data.</a:t>
            </a:r>
          </a:p>
          <a:p>
            <a:r>
              <a:rPr lang="en-US" altLang="zh-CN" dirty="0"/>
              <a:t>E.g., flip, rotation, crop, shift, add random noise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17466-C252-4ED4-B35A-41CC5CC8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8754"/>
            <a:ext cx="12192000" cy="27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6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7FE8-0C09-4563-A38D-55128AC1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C11C-5237-4B6C-8499-EBAC29DB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Flips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EBFE7-BBEB-4BBF-A3A3-C173F394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2674470"/>
            <a:ext cx="7080976" cy="38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7597-D20B-4FB2-933A-4876F0EA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3858-7E41-4F8F-8D72-41E490C0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crops and 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4BEAC-6F13-4B2E-9B93-C8E26B9C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9" y="2305768"/>
            <a:ext cx="3026025" cy="45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89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E4-09C5-4D91-89D7-F760F306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D3F7-BBAC-4A46-99BC-74BFC1EDA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Jitter (randomize contrast and brightness)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ACCDD-9C5A-41F0-80F8-DBB93484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8" y="2363620"/>
            <a:ext cx="7882640" cy="44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0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FDD1-69A6-49F4-9581-96E11C0C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B618-26B4-4F37-92D2-C5E622A5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train a CNN for images, always use data augmentation</a:t>
            </a:r>
          </a:p>
          <a:p>
            <a:pPr lvl="1"/>
            <a:r>
              <a:rPr lang="en-US" dirty="0"/>
              <a:t>It gives you more labeled data for free!</a:t>
            </a:r>
          </a:p>
          <a:p>
            <a:pPr lvl="1"/>
            <a:endParaRPr lang="en-US" dirty="0"/>
          </a:p>
          <a:p>
            <a:r>
              <a:rPr lang="en-US" dirty="0"/>
              <a:t>If a layer has too many parameters, put a dropout layer before it</a:t>
            </a:r>
          </a:p>
          <a:p>
            <a:pPr lvl="1"/>
            <a:r>
              <a:rPr lang="en-US" dirty="0"/>
              <a:t>Regularization prevents overfitting</a:t>
            </a:r>
          </a:p>
          <a:p>
            <a:pPr lvl="1"/>
            <a:r>
              <a:rPr lang="en-US" dirty="0"/>
              <a:t>The training becomes a little slower</a:t>
            </a:r>
          </a:p>
        </p:txBody>
      </p:sp>
    </p:spTree>
    <p:extLst>
      <p:ext uri="{BB962C8B-B14F-4D97-AF65-F5344CB8AC3E}">
        <p14:creationId xmlns:p14="http://schemas.microsoft.com/office/powerpoint/2010/main" val="1417945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34692-70D9-4B79-85BC-3F301E5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3: Pretrain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B3BC9-5E5F-4502-8F03-A7B52F8DE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75300-538D-40BE-BE02-9FD00DD3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 Deep Neural Network?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F3BC0-4CE8-4DD7-9674-F1F603CFF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6070" y="1825625"/>
            <a:ext cx="3014869" cy="4351338"/>
          </a:xfrm>
        </p:spPr>
        <p:txBody>
          <a:bodyPr/>
          <a:lstStyle/>
          <a:p>
            <a:r>
              <a:rPr lang="en-US" dirty="0"/>
              <a:t>We have trained a neural net with 3 Conv Layers and 2 FC Layers </a:t>
            </a:r>
          </a:p>
          <a:p>
            <a:r>
              <a:rPr lang="en-US" dirty="0"/>
              <a:t>Relatively shallow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EC5B5-9A26-4ACD-A82B-230591224F5B}"/>
              </a:ext>
            </a:extLst>
          </p:cNvPr>
          <p:cNvSpPr/>
          <p:nvPr/>
        </p:nvSpPr>
        <p:spPr>
          <a:xfrm>
            <a:off x="142461" y="1929646"/>
            <a:ext cx="87464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nn.Sequential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nn.Flatten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).to(device)</a:t>
            </a:r>
          </a:p>
        </p:txBody>
      </p:sp>
    </p:spTree>
    <p:extLst>
      <p:ext uri="{BB962C8B-B14F-4D97-AF65-F5344CB8AC3E}">
        <p14:creationId xmlns:p14="http://schemas.microsoft.com/office/powerpoint/2010/main" val="120724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88F8FE-3BB9-4D70-AF2B-3FDF55F0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Dogs vs. Cats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90D30-8752-41A5-AB2D-CB0EED30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3661CC-C3A0-4D0B-A195-064B11F18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" y="1760262"/>
            <a:ext cx="12192000" cy="492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524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42D2-4440-4046-ACD9-63C7C5EC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 Deep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FB909-894D-45BB-B45F-34A77FF01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train a deep neural network?</a:t>
            </a:r>
          </a:p>
          <a:p>
            <a:pPr lvl="1"/>
            <a:r>
              <a:rPr lang="en-US" dirty="0"/>
              <a:t>It is hard!</a:t>
            </a:r>
          </a:p>
          <a:p>
            <a:pPr lvl="2"/>
            <a:r>
              <a:rPr lang="en-US" dirty="0"/>
              <a:t>The number of parameters is huge</a:t>
            </a:r>
          </a:p>
          <a:p>
            <a:pPr lvl="2"/>
            <a:r>
              <a:rPr lang="en-US" dirty="0"/>
              <a:t>The deep network has a huge capacity</a:t>
            </a:r>
          </a:p>
          <a:p>
            <a:pPr lvl="2"/>
            <a:r>
              <a:rPr lang="en-US" dirty="0"/>
              <a:t>In most cases, we have limited training samples</a:t>
            </a:r>
          </a:p>
          <a:p>
            <a:pPr lvl="1"/>
            <a:r>
              <a:rPr lang="en-US" dirty="0"/>
              <a:t>Naively training a deep network will result in overfitting or </a:t>
            </a:r>
            <a:r>
              <a:rPr lang="en-US"/>
              <a:t>bad optimization.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09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42D2-4440-4046-ACD9-63C7C5EC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 Deep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FB909-894D-45BB-B45F-34A77FF01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train a deep neural network?</a:t>
            </a:r>
          </a:p>
          <a:p>
            <a:pPr lvl="1"/>
            <a:r>
              <a:rPr lang="en-US" dirty="0"/>
              <a:t>It is hard!</a:t>
            </a:r>
          </a:p>
          <a:p>
            <a:pPr lvl="2"/>
            <a:r>
              <a:rPr lang="en-US" dirty="0"/>
              <a:t>The number of parameters is huge</a:t>
            </a:r>
          </a:p>
          <a:p>
            <a:pPr lvl="2"/>
            <a:r>
              <a:rPr lang="en-US" dirty="0"/>
              <a:t>The deep network has a huge capacity</a:t>
            </a:r>
          </a:p>
          <a:p>
            <a:pPr lvl="2"/>
            <a:r>
              <a:rPr lang="en-US" dirty="0"/>
              <a:t>In most cases, we have limited training samples</a:t>
            </a:r>
          </a:p>
          <a:p>
            <a:pPr lvl="1"/>
            <a:r>
              <a:rPr lang="en-US" dirty="0"/>
              <a:t>Naively training a deep network will results in overfitting</a:t>
            </a:r>
          </a:p>
          <a:p>
            <a:r>
              <a:rPr lang="en-US" dirty="0">
                <a:solidFill>
                  <a:srgbClr val="FF0000"/>
                </a:solidFill>
              </a:rPr>
              <a:t>Solution: pretrain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CB159-76CE-4535-86ED-5F604E3B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95687-056A-43DC-AECE-DACCA4ED94FB}"/>
              </a:ext>
            </a:extLst>
          </p:cNvPr>
          <p:cNvSpPr/>
          <p:nvPr/>
        </p:nvSpPr>
        <p:spPr>
          <a:xfrm>
            <a:off x="8669313" y="1321356"/>
            <a:ext cx="1701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libri-Bold"/>
              </a:rPr>
              <a:t>VGG16 network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86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3367-50CE-460C-86D8-F834B86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FFA5-1F3E-4DD2-A1DE-25AF5939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783" cy="4351338"/>
          </a:xfrm>
        </p:spPr>
        <p:txBody>
          <a:bodyPr/>
          <a:lstStyle/>
          <a:p>
            <a:r>
              <a:rPr lang="en-US" dirty="0"/>
              <a:t>Pre-train a deep net on large-scale dataset, e.g., ImageNet (14M images with labels)</a:t>
            </a:r>
          </a:p>
          <a:p>
            <a:r>
              <a:rPr lang="en-US" dirty="0"/>
              <a:t>Remove the top layers. Why?</a:t>
            </a:r>
          </a:p>
          <a:p>
            <a:pPr lvl="1"/>
            <a:r>
              <a:rPr lang="en-US" dirty="0"/>
              <a:t>Different output shapes and activation functions.</a:t>
            </a:r>
          </a:p>
          <a:p>
            <a:pPr lvl="1"/>
            <a:r>
              <a:rPr lang="en-US" dirty="0"/>
              <a:t>New classifier specialized for the new task.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BD7C-4154-4428-ABA0-1094E33E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78A08C-5CB5-4EB1-AB38-50BF9038F00F}"/>
              </a:ext>
            </a:extLst>
          </p:cNvPr>
          <p:cNvSpPr/>
          <p:nvPr/>
        </p:nvSpPr>
        <p:spPr>
          <a:xfrm>
            <a:off x="8669313" y="1321356"/>
            <a:ext cx="1701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libri-Bold"/>
              </a:rPr>
              <a:t>VGG16 network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D782B137-AD87-406E-BDD2-DE3580AEFEA2}"/>
              </a:ext>
            </a:extLst>
          </p:cNvPr>
          <p:cNvSpPr/>
          <p:nvPr/>
        </p:nvSpPr>
        <p:spPr>
          <a:xfrm>
            <a:off x="10135152" y="5905573"/>
            <a:ext cx="1648789" cy="8083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D5BE9-18CD-4F7E-8AEF-8293F8DE7C9D}"/>
              </a:ext>
            </a:extLst>
          </p:cNvPr>
          <p:cNvSpPr txBox="1"/>
          <p:nvPr/>
        </p:nvSpPr>
        <p:spPr>
          <a:xfrm>
            <a:off x="7862361" y="6107467"/>
            <a:ext cx="250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Remove the top layers</a:t>
            </a:r>
          </a:p>
        </p:txBody>
      </p:sp>
    </p:spTree>
    <p:extLst>
      <p:ext uri="{BB962C8B-B14F-4D97-AF65-F5344CB8AC3E}">
        <p14:creationId xmlns:p14="http://schemas.microsoft.com/office/powerpoint/2010/main" val="358204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3367-50CE-460C-86D8-F834B86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FFA5-1F3E-4DD2-A1DE-25AF5939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783" cy="4351338"/>
          </a:xfrm>
        </p:spPr>
        <p:txBody>
          <a:bodyPr/>
          <a:lstStyle/>
          <a:p>
            <a:r>
              <a:rPr lang="en-US" dirty="0"/>
              <a:t>Pre-train a deep net on large-scale dataset, e.g., ImageNet (14M images with labels)</a:t>
            </a:r>
          </a:p>
          <a:p>
            <a:r>
              <a:rPr lang="en-US" dirty="0"/>
              <a:t>Remove the top layers. Why?</a:t>
            </a:r>
          </a:p>
          <a:p>
            <a:r>
              <a:rPr lang="en-US" dirty="0"/>
              <a:t>Build the new top layers (random initialized)</a:t>
            </a:r>
          </a:p>
          <a:p>
            <a:r>
              <a:rPr lang="en-US" dirty="0"/>
              <a:t>Freeze the base layers; Train the top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BD7C-4154-4428-ABA0-1094E33E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320D702-D2D4-4497-B078-781EC1BC71E4}"/>
              </a:ext>
            </a:extLst>
          </p:cNvPr>
          <p:cNvSpPr/>
          <p:nvPr/>
        </p:nvSpPr>
        <p:spPr>
          <a:xfrm>
            <a:off x="9892748" y="165652"/>
            <a:ext cx="530087" cy="562554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DCA3750-6638-4E82-80ED-8E9539965F74}"/>
              </a:ext>
            </a:extLst>
          </p:cNvPr>
          <p:cNvSpPr/>
          <p:nvPr/>
        </p:nvSpPr>
        <p:spPr>
          <a:xfrm>
            <a:off x="9892747" y="5861982"/>
            <a:ext cx="530087" cy="89000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D7117-7A10-46EA-94C6-34023BE9DFD8}"/>
              </a:ext>
            </a:extLst>
          </p:cNvPr>
          <p:cNvSpPr txBox="1"/>
          <p:nvPr/>
        </p:nvSpPr>
        <p:spPr>
          <a:xfrm>
            <a:off x="8767421" y="2747593"/>
            <a:ext cx="100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Freeze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1478-E1CB-4645-A35F-2470167D6C1C}"/>
              </a:ext>
            </a:extLst>
          </p:cNvPr>
          <p:cNvSpPr txBox="1"/>
          <p:nvPr/>
        </p:nvSpPr>
        <p:spPr>
          <a:xfrm>
            <a:off x="8405656" y="6031210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Trainable</a:t>
            </a:r>
          </a:p>
        </p:txBody>
      </p:sp>
    </p:spTree>
    <p:extLst>
      <p:ext uri="{BB962C8B-B14F-4D97-AF65-F5344CB8AC3E}">
        <p14:creationId xmlns:p14="http://schemas.microsoft.com/office/powerpoint/2010/main" val="3735103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3367-50CE-460C-86D8-F834B86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FFA5-1F3E-4DD2-A1DE-25AF5939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783" cy="4351338"/>
          </a:xfrm>
        </p:spPr>
        <p:txBody>
          <a:bodyPr/>
          <a:lstStyle/>
          <a:p>
            <a:r>
              <a:rPr lang="en-US" dirty="0"/>
              <a:t>Pre-train a deep net on large-scale dataset, e.g., ImageNet (14M images with labels)</a:t>
            </a:r>
          </a:p>
          <a:p>
            <a:r>
              <a:rPr lang="en-US" dirty="0"/>
              <a:t>Remove the top layers. Why?</a:t>
            </a:r>
          </a:p>
          <a:p>
            <a:r>
              <a:rPr lang="en-US" dirty="0"/>
              <a:t>Build the new top layers (random initialized)</a:t>
            </a:r>
          </a:p>
          <a:p>
            <a:r>
              <a:rPr lang="en-US" dirty="0"/>
              <a:t>Freeze the base layers; Train the top layers.</a:t>
            </a:r>
          </a:p>
          <a:p>
            <a:r>
              <a:rPr lang="en-US" dirty="0"/>
              <a:t>Optional: Fine-tune the top Conv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BD7C-4154-4428-ABA0-1094E33E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320D702-D2D4-4497-B078-781EC1BC71E4}"/>
              </a:ext>
            </a:extLst>
          </p:cNvPr>
          <p:cNvSpPr/>
          <p:nvPr/>
        </p:nvSpPr>
        <p:spPr>
          <a:xfrm>
            <a:off x="9892748" y="165652"/>
            <a:ext cx="530087" cy="44196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DCA3750-6638-4E82-80ED-8E9539965F74}"/>
              </a:ext>
            </a:extLst>
          </p:cNvPr>
          <p:cNvSpPr/>
          <p:nvPr/>
        </p:nvSpPr>
        <p:spPr>
          <a:xfrm>
            <a:off x="9892747" y="5861982"/>
            <a:ext cx="530087" cy="89000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D7117-7A10-46EA-94C6-34023BE9DFD8}"/>
              </a:ext>
            </a:extLst>
          </p:cNvPr>
          <p:cNvSpPr txBox="1"/>
          <p:nvPr/>
        </p:nvSpPr>
        <p:spPr>
          <a:xfrm>
            <a:off x="8724950" y="2144619"/>
            <a:ext cx="100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Freeze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1478-E1CB-4645-A35F-2470167D6C1C}"/>
              </a:ext>
            </a:extLst>
          </p:cNvPr>
          <p:cNvSpPr txBox="1"/>
          <p:nvPr/>
        </p:nvSpPr>
        <p:spPr>
          <a:xfrm>
            <a:off x="8405656" y="6031210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Trainable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3C9D008-AE5D-41F3-A48E-9CAFAE11C2C5}"/>
              </a:ext>
            </a:extLst>
          </p:cNvPr>
          <p:cNvSpPr/>
          <p:nvPr/>
        </p:nvSpPr>
        <p:spPr>
          <a:xfrm>
            <a:off x="9892747" y="4618772"/>
            <a:ext cx="530087" cy="115707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1883B-1A57-460D-A4F4-078480267C91}"/>
              </a:ext>
            </a:extLst>
          </p:cNvPr>
          <p:cNvSpPr txBox="1"/>
          <p:nvPr/>
        </p:nvSpPr>
        <p:spPr>
          <a:xfrm>
            <a:off x="8471917" y="4966474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Trainable</a:t>
            </a:r>
          </a:p>
        </p:txBody>
      </p:sp>
    </p:spTree>
    <p:extLst>
      <p:ext uri="{BB962C8B-B14F-4D97-AF65-F5344CB8AC3E}">
        <p14:creationId xmlns:p14="http://schemas.microsoft.com/office/powerpoint/2010/main" val="295143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3367-50CE-460C-86D8-F834B86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FFA5-1F3E-4DD2-A1DE-25AF5939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783" cy="4351338"/>
          </a:xfrm>
        </p:spPr>
        <p:txBody>
          <a:bodyPr/>
          <a:lstStyle/>
          <a:p>
            <a:r>
              <a:rPr lang="en-US" dirty="0"/>
              <a:t>Pre-train a deep net on large-scale dataset, e.g., ImageNet (14M images with labels)</a:t>
            </a:r>
          </a:p>
          <a:p>
            <a:r>
              <a:rPr lang="en-US" dirty="0"/>
              <a:t>Remove the top layers. Why?</a:t>
            </a:r>
          </a:p>
          <a:p>
            <a:r>
              <a:rPr lang="en-US" dirty="0"/>
              <a:t>Build the new top layers (random initialized)</a:t>
            </a:r>
          </a:p>
          <a:p>
            <a:r>
              <a:rPr lang="en-US" dirty="0">
                <a:solidFill>
                  <a:srgbClr val="7030A0"/>
                </a:solidFill>
              </a:rPr>
              <a:t>Freeze the base layers; Train the top layers.</a:t>
            </a:r>
          </a:p>
          <a:p>
            <a:r>
              <a:rPr lang="en-US" dirty="0">
                <a:solidFill>
                  <a:srgbClr val="7030A0"/>
                </a:solidFill>
              </a:rPr>
              <a:t>Optional: Fine-tune the top Conv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BD7C-4154-4428-ABA0-1094E33E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320D702-D2D4-4497-B078-781EC1BC71E4}"/>
              </a:ext>
            </a:extLst>
          </p:cNvPr>
          <p:cNvSpPr/>
          <p:nvPr/>
        </p:nvSpPr>
        <p:spPr>
          <a:xfrm>
            <a:off x="9892748" y="165652"/>
            <a:ext cx="530087" cy="44196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DCA3750-6638-4E82-80ED-8E9539965F74}"/>
              </a:ext>
            </a:extLst>
          </p:cNvPr>
          <p:cNvSpPr/>
          <p:nvPr/>
        </p:nvSpPr>
        <p:spPr>
          <a:xfrm>
            <a:off x="9892747" y="5861982"/>
            <a:ext cx="530087" cy="89000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D7117-7A10-46EA-94C6-34023BE9DFD8}"/>
              </a:ext>
            </a:extLst>
          </p:cNvPr>
          <p:cNvSpPr txBox="1"/>
          <p:nvPr/>
        </p:nvSpPr>
        <p:spPr>
          <a:xfrm>
            <a:off x="8724950" y="2144619"/>
            <a:ext cx="100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Freeze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1478-E1CB-4645-A35F-2470167D6C1C}"/>
              </a:ext>
            </a:extLst>
          </p:cNvPr>
          <p:cNvSpPr txBox="1"/>
          <p:nvPr/>
        </p:nvSpPr>
        <p:spPr>
          <a:xfrm>
            <a:off x="8405656" y="6031210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Trainable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3C9D008-AE5D-41F3-A48E-9CAFAE11C2C5}"/>
              </a:ext>
            </a:extLst>
          </p:cNvPr>
          <p:cNvSpPr/>
          <p:nvPr/>
        </p:nvSpPr>
        <p:spPr>
          <a:xfrm>
            <a:off x="9892747" y="4618772"/>
            <a:ext cx="530087" cy="115707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1883B-1A57-460D-A4F4-078480267C91}"/>
              </a:ext>
            </a:extLst>
          </p:cNvPr>
          <p:cNvSpPr txBox="1"/>
          <p:nvPr/>
        </p:nvSpPr>
        <p:spPr>
          <a:xfrm>
            <a:off x="8471917" y="4966474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Trainable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43828-433A-407C-8115-DCE186757D3F}"/>
              </a:ext>
            </a:extLst>
          </p:cNvPr>
          <p:cNvSpPr txBox="1"/>
          <p:nvPr/>
        </p:nvSpPr>
        <p:spPr>
          <a:xfrm>
            <a:off x="1712364" y="5294243"/>
            <a:ext cx="576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Question</a:t>
            </a:r>
            <a:r>
              <a:rPr lang="en-US" sz="2400" dirty="0">
                <a:solidFill>
                  <a:srgbClr val="7030A0"/>
                </a:solidFill>
              </a:rPr>
              <a:t>: Can the last two steps be merged?</a:t>
            </a:r>
          </a:p>
        </p:txBody>
      </p:sp>
    </p:spTree>
    <p:extLst>
      <p:ext uri="{BB962C8B-B14F-4D97-AF65-F5344CB8AC3E}">
        <p14:creationId xmlns:p14="http://schemas.microsoft.com/office/powerpoint/2010/main" val="3886695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3367-50CE-460C-86D8-F834B86C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FFA5-1F3E-4DD2-A1DE-25AF5939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783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Freeze the base layers; Train the top layers.</a:t>
            </a:r>
          </a:p>
          <a:p>
            <a:r>
              <a:rPr lang="en-US" dirty="0">
                <a:solidFill>
                  <a:srgbClr val="7030A0"/>
                </a:solidFill>
              </a:rPr>
              <a:t>Optional: Fine-tune the top Conv Layers.</a:t>
            </a:r>
          </a:p>
          <a:p>
            <a:pPr marL="0" indent="0">
              <a:buNone/>
            </a:pPr>
            <a:endParaRPr lang="en-US" sz="1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NO. Merging the last two steps is a bad idea.</a:t>
            </a:r>
          </a:p>
          <a:p>
            <a:r>
              <a:rPr lang="en-US" dirty="0"/>
              <a:t>If the top layers are random, the initial gradients are large.</a:t>
            </a:r>
          </a:p>
          <a:p>
            <a:r>
              <a:rPr lang="en-US" dirty="0"/>
              <a:t>The large gradient will destroy the Conv Layers.</a:t>
            </a:r>
          </a:p>
          <a:p>
            <a:r>
              <a:rPr lang="en-US" dirty="0"/>
              <a:t>Thus, train the Conv Layers after training the top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BD7C-4154-4428-ABA0-1094E33E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320D702-D2D4-4497-B078-781EC1BC71E4}"/>
              </a:ext>
            </a:extLst>
          </p:cNvPr>
          <p:cNvSpPr/>
          <p:nvPr/>
        </p:nvSpPr>
        <p:spPr>
          <a:xfrm>
            <a:off x="9892748" y="165652"/>
            <a:ext cx="530087" cy="44196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DCA3750-6638-4E82-80ED-8E9539965F74}"/>
              </a:ext>
            </a:extLst>
          </p:cNvPr>
          <p:cNvSpPr/>
          <p:nvPr/>
        </p:nvSpPr>
        <p:spPr>
          <a:xfrm>
            <a:off x="9892747" y="5861982"/>
            <a:ext cx="530087" cy="89000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D7117-7A10-46EA-94C6-34023BE9DFD8}"/>
              </a:ext>
            </a:extLst>
          </p:cNvPr>
          <p:cNvSpPr txBox="1"/>
          <p:nvPr/>
        </p:nvSpPr>
        <p:spPr>
          <a:xfrm>
            <a:off x="8724950" y="2144619"/>
            <a:ext cx="100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Freeze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1478-E1CB-4645-A35F-2470167D6C1C}"/>
              </a:ext>
            </a:extLst>
          </p:cNvPr>
          <p:cNvSpPr txBox="1"/>
          <p:nvPr/>
        </p:nvSpPr>
        <p:spPr>
          <a:xfrm>
            <a:off x="8405656" y="6031210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Trainable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3C9D008-AE5D-41F3-A48E-9CAFAE11C2C5}"/>
              </a:ext>
            </a:extLst>
          </p:cNvPr>
          <p:cNvSpPr/>
          <p:nvPr/>
        </p:nvSpPr>
        <p:spPr>
          <a:xfrm>
            <a:off x="9892747" y="4618772"/>
            <a:ext cx="530087" cy="115707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1883B-1A57-460D-A4F4-078480267C91}"/>
              </a:ext>
            </a:extLst>
          </p:cNvPr>
          <p:cNvSpPr txBox="1"/>
          <p:nvPr/>
        </p:nvSpPr>
        <p:spPr>
          <a:xfrm>
            <a:off x="8471917" y="4966474"/>
            <a:ext cx="136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Trainable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43828-433A-407C-8115-DCE186757D3F}"/>
              </a:ext>
            </a:extLst>
          </p:cNvPr>
          <p:cNvSpPr txBox="1"/>
          <p:nvPr/>
        </p:nvSpPr>
        <p:spPr>
          <a:xfrm>
            <a:off x="1686903" y="6262042"/>
            <a:ext cx="576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Question</a:t>
            </a:r>
            <a:r>
              <a:rPr lang="en-US" sz="2400" dirty="0">
                <a:solidFill>
                  <a:srgbClr val="7030A0"/>
                </a:solidFill>
              </a:rPr>
              <a:t>: Can the last two steps be merged?</a:t>
            </a:r>
          </a:p>
        </p:txBody>
      </p:sp>
    </p:spTree>
    <p:extLst>
      <p:ext uri="{BB962C8B-B14F-4D97-AF65-F5344CB8AC3E}">
        <p14:creationId xmlns:p14="http://schemas.microsoft.com/office/powerpoint/2010/main" val="3983348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E6B6-D9B2-4831-B9FA-CB59C0AF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pretraining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CC9A-4C78-4570-8873-7F515F9A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69" cy="4351338"/>
          </a:xfrm>
        </p:spPr>
        <p:txBody>
          <a:bodyPr/>
          <a:lstStyle/>
          <a:p>
            <a:r>
              <a:rPr lang="en-US" dirty="0"/>
              <a:t>The Conv Layers are for </a:t>
            </a:r>
            <a:r>
              <a:rPr lang="en-US" b="1" i="1" dirty="0"/>
              <a:t>feature extraction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low-level feature </a:t>
            </a:r>
            <a:r>
              <a:rPr lang="en-US" dirty="0"/>
              <a:t>(edges, shapes, patterns, etc.) learned from ImageNet are effective to other image problems.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high-level features </a:t>
            </a:r>
            <a:r>
              <a:rPr lang="en-US" dirty="0"/>
              <a:t>learned from ImageNet are useful, but less effective.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EE8AF-5040-492C-A23B-AB4764F7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31371-825C-44E6-BC7E-851351B728FA}"/>
              </a:ext>
            </a:extLst>
          </p:cNvPr>
          <p:cNvSpPr txBox="1"/>
          <p:nvPr/>
        </p:nvSpPr>
        <p:spPr>
          <a:xfrm>
            <a:off x="6977269" y="2199861"/>
            <a:ext cx="252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Low-level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1D336-9053-47C8-8D8E-96A71E94FA9B}"/>
              </a:ext>
            </a:extLst>
          </p:cNvPr>
          <p:cNvSpPr txBox="1"/>
          <p:nvPr/>
        </p:nvSpPr>
        <p:spPr>
          <a:xfrm>
            <a:off x="6977269" y="5035826"/>
            <a:ext cx="258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High-level features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4B7A408F-8516-4783-8496-7E94EEA6265A}"/>
              </a:ext>
            </a:extLst>
          </p:cNvPr>
          <p:cNvSpPr/>
          <p:nvPr/>
        </p:nvSpPr>
        <p:spPr>
          <a:xfrm>
            <a:off x="9741765" y="2315276"/>
            <a:ext cx="450574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DDA27AB-1A7D-4396-8D99-B3CF54A9A2E8}"/>
              </a:ext>
            </a:extLst>
          </p:cNvPr>
          <p:cNvSpPr/>
          <p:nvPr/>
        </p:nvSpPr>
        <p:spPr>
          <a:xfrm>
            <a:off x="9741765" y="5151241"/>
            <a:ext cx="450574" cy="230833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99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D3C1-465F-4778-94E7-DF8C048E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pretraining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DC3B3-7CF6-42E2-8CEB-13CB4C6F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Hierarchical representation learning by a Convolutional Neural Network where the initial layer detects simple patterns like edges and gradients while higher layers detect more abstract features (Yosinski et al. 2015). ">
            <a:extLst>
              <a:ext uri="{FF2B5EF4-FFF2-40B4-BE49-F238E27FC236}">
                <a16:creationId xmlns:a16="http://schemas.microsoft.com/office/drawing/2014/main" id="{C7072F0E-9BF2-4708-81A1-5668490C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79" y="2058194"/>
            <a:ext cx="80962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93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E6B6-D9B2-4831-B9FA-CB59C0AF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pretraining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CC9A-4C78-4570-8873-7F515F9A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906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Conv Layers are for </a:t>
            </a:r>
            <a:r>
              <a:rPr lang="en-US" b="1" i="1" dirty="0"/>
              <a:t>feature extraction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low-level feature </a:t>
            </a:r>
            <a:r>
              <a:rPr lang="en-US" dirty="0"/>
              <a:t>(edges, shapes, patterns, etc.) learned from ImageNet are effective to other image problems.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high-level features </a:t>
            </a:r>
            <a:r>
              <a:rPr lang="en-US" dirty="0"/>
              <a:t>learned from ImageNet are useful, but less effective.</a:t>
            </a:r>
          </a:p>
          <a:p>
            <a:r>
              <a:rPr lang="en-US" dirty="0"/>
              <a:t>Think of the top FC Layers as a classifier which takes the extracted features as input</a:t>
            </a:r>
          </a:p>
          <a:p>
            <a:r>
              <a:rPr lang="en-US" dirty="0"/>
              <a:t>Less trainable parameters, less prone to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EE8AF-5040-492C-A23B-AB4764F7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33" y="0"/>
            <a:ext cx="117722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31371-825C-44E6-BC7E-851351B728FA}"/>
              </a:ext>
            </a:extLst>
          </p:cNvPr>
          <p:cNvSpPr txBox="1"/>
          <p:nvPr/>
        </p:nvSpPr>
        <p:spPr>
          <a:xfrm>
            <a:off x="6977269" y="2199861"/>
            <a:ext cx="252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Low-level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1D336-9053-47C8-8D8E-96A71E94FA9B}"/>
              </a:ext>
            </a:extLst>
          </p:cNvPr>
          <p:cNvSpPr txBox="1"/>
          <p:nvPr/>
        </p:nvSpPr>
        <p:spPr>
          <a:xfrm>
            <a:off x="6977269" y="5035826"/>
            <a:ext cx="258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High-level features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4B7A408F-8516-4783-8496-7E94EEA6265A}"/>
              </a:ext>
            </a:extLst>
          </p:cNvPr>
          <p:cNvSpPr/>
          <p:nvPr/>
        </p:nvSpPr>
        <p:spPr>
          <a:xfrm>
            <a:off x="9741765" y="2315276"/>
            <a:ext cx="450574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DDA27AB-1A7D-4396-8D99-B3CF54A9A2E8}"/>
              </a:ext>
            </a:extLst>
          </p:cNvPr>
          <p:cNvSpPr/>
          <p:nvPr/>
        </p:nvSpPr>
        <p:spPr>
          <a:xfrm>
            <a:off x="9741765" y="5151241"/>
            <a:ext cx="450574" cy="230833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9D175-75EC-4695-9C96-BEF7BB8F8EF0}"/>
              </a:ext>
            </a:extLst>
          </p:cNvPr>
          <p:cNvSpPr txBox="1"/>
          <p:nvPr/>
        </p:nvSpPr>
        <p:spPr>
          <a:xfrm>
            <a:off x="6928836" y="5957957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Classifier (e.g.,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Softmax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, Logistic, SVM, etc.)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8592EB0-AFC0-4EB5-ACF9-F7BE1F7DC962}"/>
              </a:ext>
            </a:extLst>
          </p:cNvPr>
          <p:cNvSpPr/>
          <p:nvPr/>
        </p:nvSpPr>
        <p:spPr>
          <a:xfrm>
            <a:off x="9741765" y="6237229"/>
            <a:ext cx="450574" cy="23083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4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0291-5FD3-4CC8-9B27-5AF3D48D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Dogs vs. Cats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CAF7-5675-4828-8A5F-925A3C35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16E3-270B-4E3C-9ACF-D7B224D1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33" y="2099428"/>
            <a:ext cx="5590253" cy="3678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25135-E056-44D7-8A48-50A76C4F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" y="2019342"/>
            <a:ext cx="6432441" cy="3963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4FABC8-09EC-4CC4-A21C-D42A5B9706B5}"/>
              </a:ext>
            </a:extLst>
          </p:cNvPr>
          <p:cNvSpPr/>
          <p:nvPr/>
        </p:nvSpPr>
        <p:spPr>
          <a:xfrm>
            <a:off x="7224192" y="1490086"/>
            <a:ext cx="4366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dataset has 25,000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3001617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2187-2068-4B1F-991A-92E7C976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035F2-7EDC-4C82-9B7D-EDF10818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ECFBC-C139-43B5-A0EA-70D89203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970"/>
            <a:ext cx="12192000" cy="57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9826-7AE8-442F-88D6-0E6AF125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C0D51-B262-42C7-9058-BF9B448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small </a:t>
            </a:r>
            <a:r>
              <a:rPr lang="en-US" dirty="0" err="1"/>
              <a:t>ConvNet</a:t>
            </a:r>
            <a:endParaRPr lang="en-US" dirty="0"/>
          </a:p>
          <a:p>
            <a:pPr lvl="1"/>
            <a:r>
              <a:rPr lang="en-US" dirty="0"/>
              <a:t>Training Accuracy: 100.00%</a:t>
            </a:r>
          </a:p>
          <a:p>
            <a:pPr lvl="1"/>
            <a:r>
              <a:rPr lang="en-US" dirty="0"/>
              <a:t>Testing Accuracy: 76.51%</a:t>
            </a:r>
          </a:p>
          <a:p>
            <a:r>
              <a:rPr lang="en-US" dirty="0"/>
              <a:t>A small </a:t>
            </a:r>
            <a:r>
              <a:rPr lang="en-US" dirty="0" err="1"/>
              <a:t>ConvNet</a:t>
            </a:r>
            <a:r>
              <a:rPr lang="en-US" dirty="0"/>
              <a:t> + Dropout</a:t>
            </a:r>
          </a:p>
          <a:p>
            <a:pPr lvl="1"/>
            <a:r>
              <a:rPr lang="en-US" dirty="0"/>
              <a:t>Training Accuracy: 96.59%</a:t>
            </a:r>
          </a:p>
          <a:p>
            <a:pPr lvl="1"/>
            <a:r>
              <a:rPr lang="en-US" dirty="0"/>
              <a:t>Testing Accuracy: 78.96%</a:t>
            </a:r>
          </a:p>
          <a:p>
            <a:r>
              <a:rPr lang="en-US" dirty="0"/>
              <a:t>A small </a:t>
            </a:r>
            <a:r>
              <a:rPr lang="en-US" dirty="0" err="1"/>
              <a:t>ConvNet</a:t>
            </a:r>
            <a:r>
              <a:rPr lang="en-US" dirty="0"/>
              <a:t> + Dropout + Data Augmentation</a:t>
            </a:r>
          </a:p>
          <a:p>
            <a:pPr lvl="1"/>
            <a:r>
              <a:rPr lang="en-US" dirty="0"/>
              <a:t>Training Accuracy: 82.04%</a:t>
            </a:r>
          </a:p>
          <a:p>
            <a:pPr lvl="1"/>
            <a:r>
              <a:rPr lang="en-US" dirty="0"/>
              <a:t>Testing Accuracy: 82.86%</a:t>
            </a:r>
          </a:p>
          <a:p>
            <a:r>
              <a:rPr lang="en-US" dirty="0"/>
              <a:t>Pretrain ResNet18 + Finetune Top Layer</a:t>
            </a:r>
          </a:p>
          <a:p>
            <a:pPr lvl="1"/>
            <a:r>
              <a:rPr lang="en-US" dirty="0"/>
              <a:t>Training Accuracy: 97.84% </a:t>
            </a:r>
          </a:p>
          <a:p>
            <a:pPr lvl="1"/>
            <a:r>
              <a:rPr lang="en-US" dirty="0"/>
              <a:t>Testing Accuracy: 98.10%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08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292D-BA1A-4110-9413-DA7E164A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for your homework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9BC0-2849-4B03-A2D6-84EE6DD4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ED36B-8C3F-4D06-8777-EF8D0EAE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24" y="1825625"/>
            <a:ext cx="6152152" cy="48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64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B6F8-1499-4781-AFB7-C6AA5387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3DB3-247D-4834-90A1-4614688B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 today will </a:t>
            </a:r>
            <a:r>
              <a:rPr lang="en-US"/>
              <a:t>be from 4:30 pm to 6:00 pm.</a:t>
            </a:r>
          </a:p>
        </p:txBody>
      </p:sp>
    </p:spTree>
    <p:extLst>
      <p:ext uri="{BB962C8B-B14F-4D97-AF65-F5344CB8AC3E}">
        <p14:creationId xmlns:p14="http://schemas.microsoft.com/office/powerpoint/2010/main" val="155054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C4B6B-F1E8-4FF8-A678-C68CA426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2A587-18DA-47A3-B606-AAA262105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48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5507-8527-40BF-A73C-DA96CF4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0A0C9-4098-4AAD-B367-574930DD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data (bagging)</a:t>
            </a:r>
          </a:p>
          <a:p>
            <a:pPr lvl="1"/>
            <a:r>
              <a:rPr lang="en-US" dirty="0"/>
              <a:t>Fit 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Fit </a:t>
            </a:r>
            <a:r>
              <a:rPr lang="en-US" dirty="0"/>
              <a:t>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Fit </a:t>
            </a:r>
            <a:r>
              <a:rPr lang="en-US" dirty="0"/>
              <a:t>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3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8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5507-8527-40BF-A73C-DA96CF4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0A0C9-4098-4AAD-B367-574930DD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data (bagging)</a:t>
            </a:r>
          </a:p>
          <a:p>
            <a:pPr lvl="1"/>
            <a:r>
              <a:rPr lang="en-US" dirty="0"/>
              <a:t>Fit 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1 </a:t>
            </a:r>
            <a:r>
              <a:rPr lang="en-US" dirty="0" err="1">
                <a:sym typeface="Wingdings" panose="05000000000000000000" pitchFamily="2" charset="2"/>
              </a:rPr>
              <a:t>pred</a:t>
            </a:r>
            <a:r>
              <a:rPr lang="en-US" dirty="0">
                <a:sym typeface="Wingdings" panose="05000000000000000000" pitchFamily="2" charset="2"/>
              </a:rPr>
              <a:t> 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Fit </a:t>
            </a:r>
            <a:r>
              <a:rPr lang="en-US" dirty="0"/>
              <a:t>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2 </a:t>
            </a:r>
            <a:r>
              <a:rPr lang="en-US" dirty="0" err="1">
                <a:sym typeface="Wingdings" panose="05000000000000000000" pitchFamily="2" charset="2"/>
              </a:rPr>
              <a:t>pred</a:t>
            </a:r>
            <a:r>
              <a:rPr lang="en-US" dirty="0">
                <a:sym typeface="Wingdings" panose="05000000000000000000" pitchFamily="2" charset="2"/>
              </a:rPr>
              <a:t> 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Fit </a:t>
            </a:r>
            <a:r>
              <a:rPr lang="en-US" dirty="0"/>
              <a:t>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3 </a:t>
            </a:r>
            <a:r>
              <a:rPr lang="en-US" dirty="0" err="1">
                <a:sym typeface="Wingdings" panose="05000000000000000000" pitchFamily="2" charset="2"/>
              </a:rPr>
              <a:t>pred</a:t>
            </a:r>
            <a:r>
              <a:rPr lang="en-US" dirty="0">
                <a:sym typeface="Wingdings" panose="05000000000000000000" pitchFamily="2" charset="2"/>
              </a:rPr>
              <a:t> 3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3DCC25E-B490-4649-910E-FC0FD76C2B18}"/>
              </a:ext>
            </a:extLst>
          </p:cNvPr>
          <p:cNvSpPr/>
          <p:nvPr/>
        </p:nvSpPr>
        <p:spPr>
          <a:xfrm>
            <a:off x="9356035" y="2405270"/>
            <a:ext cx="192156" cy="92765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E3130-9C74-4673-BB05-B5410A3F294A}"/>
              </a:ext>
            </a:extLst>
          </p:cNvPr>
          <p:cNvSpPr txBox="1"/>
          <p:nvPr/>
        </p:nvSpPr>
        <p:spPr>
          <a:xfrm>
            <a:off x="9749341" y="2638263"/>
            <a:ext cx="76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Vote</a:t>
            </a:r>
          </a:p>
        </p:txBody>
      </p:sp>
    </p:spTree>
    <p:extLst>
      <p:ext uri="{BB962C8B-B14F-4D97-AF65-F5344CB8AC3E}">
        <p14:creationId xmlns:p14="http://schemas.microsoft.com/office/powerpoint/2010/main" val="328953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527D-B443-46AD-AEBE-B7C2E234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(aka Bootstrap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84E5E-0012-40E7-BD5E-1D7111999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2AE94-6CC3-4D7D-8DF7-7A96DC80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7508"/>
            <a:ext cx="9554817" cy="50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9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5507-8527-40BF-A73C-DA96CF4A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0A0C9-4098-4AAD-B367-574930DD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data (bagging)</a:t>
            </a:r>
          </a:p>
          <a:p>
            <a:pPr lvl="1"/>
            <a:r>
              <a:rPr lang="en-US" dirty="0"/>
              <a:t>Fit 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1 </a:t>
            </a:r>
            <a:r>
              <a:rPr lang="en-US" dirty="0" err="1">
                <a:sym typeface="Wingdings" panose="05000000000000000000" pitchFamily="2" charset="2"/>
              </a:rPr>
              <a:t>pred</a:t>
            </a:r>
            <a:r>
              <a:rPr lang="en-US" dirty="0">
                <a:sym typeface="Wingdings" panose="05000000000000000000" pitchFamily="2" charset="2"/>
              </a:rPr>
              <a:t> 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Fit </a:t>
            </a:r>
            <a:r>
              <a:rPr lang="en-US" dirty="0"/>
              <a:t>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2 </a:t>
            </a:r>
            <a:r>
              <a:rPr lang="en-US" dirty="0" err="1">
                <a:sym typeface="Wingdings" panose="05000000000000000000" pitchFamily="2" charset="2"/>
              </a:rPr>
              <a:t>pred</a:t>
            </a:r>
            <a:r>
              <a:rPr lang="en-US" dirty="0">
                <a:sym typeface="Wingdings" panose="05000000000000000000" pitchFamily="2" charset="2"/>
              </a:rPr>
              <a:t> 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Fit </a:t>
            </a:r>
            <a:r>
              <a:rPr lang="en-US" dirty="0"/>
              <a:t>a VGG16 network on a subset of data </a:t>
            </a:r>
            <a:r>
              <a:rPr lang="en-US" dirty="0">
                <a:sym typeface="Wingdings" panose="05000000000000000000" pitchFamily="2" charset="2"/>
              </a:rPr>
              <a:t> Model 3 </a:t>
            </a:r>
            <a:r>
              <a:rPr lang="en-US" dirty="0" err="1">
                <a:sym typeface="Wingdings" panose="05000000000000000000" pitchFamily="2" charset="2"/>
              </a:rPr>
              <a:t>pred</a:t>
            </a:r>
            <a:r>
              <a:rPr lang="en-US" dirty="0">
                <a:sym typeface="Wingdings" panose="05000000000000000000" pitchFamily="2" charset="2"/>
              </a:rPr>
              <a:t> 3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Varying models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Different network structures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Different random initializations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Different optimization algorithms</a:t>
            </a:r>
            <a:endParaRPr 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3DCC25E-B490-4649-910E-FC0FD76C2B18}"/>
              </a:ext>
            </a:extLst>
          </p:cNvPr>
          <p:cNvSpPr/>
          <p:nvPr/>
        </p:nvSpPr>
        <p:spPr>
          <a:xfrm>
            <a:off x="9356035" y="2405270"/>
            <a:ext cx="192156" cy="92765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E3130-9C74-4673-BB05-B5410A3F294A}"/>
              </a:ext>
            </a:extLst>
          </p:cNvPr>
          <p:cNvSpPr txBox="1"/>
          <p:nvPr/>
        </p:nvSpPr>
        <p:spPr>
          <a:xfrm>
            <a:off x="9749341" y="2638263"/>
            <a:ext cx="76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Vote</a:t>
            </a:r>
          </a:p>
        </p:txBody>
      </p:sp>
    </p:spTree>
    <p:extLst>
      <p:ext uri="{BB962C8B-B14F-4D97-AF65-F5344CB8AC3E}">
        <p14:creationId xmlns:p14="http://schemas.microsoft.com/office/powerpoint/2010/main" val="408807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150E-311D-43F4-8E58-D5A0EDB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Ensemble?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F747-5B62-403A-A1AA-B128D9C98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 are unstable</a:t>
            </a:r>
          </a:p>
          <a:p>
            <a:pPr lvl="1"/>
            <a:r>
              <a:rPr lang="en-US" dirty="0"/>
              <a:t>Sensitive to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76455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B5EA-B082-42AF-B90B-2AE7387B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CNN Using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13D79-DF78-43A0-BF85-3D20308E4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8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150E-311D-43F4-8E58-D5A0EDB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Ensemble?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F747-5B62-403A-A1AA-B128D9C98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 are unstable and random</a:t>
            </a:r>
          </a:p>
          <a:p>
            <a:pPr lvl="1"/>
            <a:r>
              <a:rPr lang="en-US" dirty="0"/>
              <a:t>Sensitive to hyper-parameters</a:t>
            </a:r>
          </a:p>
          <a:p>
            <a:pPr lvl="1"/>
            <a:r>
              <a:rPr lang="en-US" dirty="0"/>
              <a:t>Random initialization</a:t>
            </a:r>
          </a:p>
          <a:p>
            <a:pPr lvl="1"/>
            <a:r>
              <a:rPr lang="en-US" dirty="0"/>
              <a:t>Stochastic gradient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EF001AE-B0F0-46DB-B181-CDF3707052AC}"/>
              </a:ext>
            </a:extLst>
          </p:cNvPr>
          <p:cNvSpPr/>
          <p:nvPr/>
        </p:nvSpPr>
        <p:spPr>
          <a:xfrm>
            <a:off x="4479235" y="2829339"/>
            <a:ext cx="212035" cy="49695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748B8-325A-4A72-B4A3-410EC915C25E}"/>
              </a:ext>
            </a:extLst>
          </p:cNvPr>
          <p:cNvSpPr txBox="1"/>
          <p:nvPr/>
        </p:nvSpPr>
        <p:spPr>
          <a:xfrm>
            <a:off x="4955913" y="2877762"/>
            <a:ext cx="2452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 local optima</a:t>
            </a:r>
          </a:p>
        </p:txBody>
      </p:sp>
    </p:spTree>
    <p:extLst>
      <p:ext uri="{BB962C8B-B14F-4D97-AF65-F5344CB8AC3E}">
        <p14:creationId xmlns:p14="http://schemas.microsoft.com/office/powerpoint/2010/main" val="3899397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150E-311D-43F4-8E58-D5A0EDB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Ensemble?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F747-5B62-403A-A1AA-B128D9C98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 are unstable and random</a:t>
            </a:r>
          </a:p>
          <a:p>
            <a:pPr lvl="1"/>
            <a:r>
              <a:rPr lang="en-US" dirty="0"/>
              <a:t>Sensitive to hyper-parameters</a:t>
            </a:r>
          </a:p>
          <a:p>
            <a:pPr lvl="1"/>
            <a:r>
              <a:rPr lang="en-US" dirty="0"/>
              <a:t>Random initialization</a:t>
            </a:r>
          </a:p>
          <a:p>
            <a:pPr lvl="1"/>
            <a:r>
              <a:rPr lang="en-US" dirty="0"/>
              <a:t>Stochastic gradient</a:t>
            </a:r>
          </a:p>
          <a:p>
            <a:pPr lvl="1"/>
            <a:endParaRPr lang="en-US" dirty="0"/>
          </a:p>
          <a:p>
            <a:r>
              <a:rPr lang="en-US" dirty="0"/>
              <a:t>Ensemble method reduces variance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EF001AE-B0F0-46DB-B181-CDF3707052AC}"/>
              </a:ext>
            </a:extLst>
          </p:cNvPr>
          <p:cNvSpPr/>
          <p:nvPr/>
        </p:nvSpPr>
        <p:spPr>
          <a:xfrm>
            <a:off x="4479235" y="2829339"/>
            <a:ext cx="212035" cy="49695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748B8-325A-4A72-B4A3-410EC915C25E}"/>
              </a:ext>
            </a:extLst>
          </p:cNvPr>
          <p:cNvSpPr txBox="1"/>
          <p:nvPr/>
        </p:nvSpPr>
        <p:spPr>
          <a:xfrm>
            <a:off x="4955913" y="2877762"/>
            <a:ext cx="2452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Different local optima</a:t>
            </a:r>
          </a:p>
        </p:txBody>
      </p:sp>
    </p:spTree>
    <p:extLst>
      <p:ext uri="{BB962C8B-B14F-4D97-AF65-F5344CB8AC3E}">
        <p14:creationId xmlns:p14="http://schemas.microsoft.com/office/powerpoint/2010/main" val="1306273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8E6D6-D5B8-479A-8B38-D49E98E1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C217F-A7D5-4C77-8108-095F89088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ADCF4-4992-4973-86DB-1A7EBB71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Parameter Sharing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E9F51F-7EB8-4695-B1C7-4053B55DC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51009-65AE-46EC-B9DF-6F4DAC79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515601" cy="47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76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F28F-BE2F-4ECF-BEB4-48B2DA2D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743D-B7C8-48BD-8F0A-E502ED55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9C5FC-E317-4891-89EC-40D89BCF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5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60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07BD-6AD9-4EA3-93C2-99300EED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A90794-5DEF-4362-9D9E-41761C6D5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02009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Age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Label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Age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           Regression</a:t>
                </a:r>
              </a:p>
              <a:p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Gender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Label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Gender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e>
                    </m:d>
                  </m:oMath>
                </a14:m>
                <a:r>
                  <a:rPr lang="en-US" dirty="0"/>
                  <a:t>  Binary classification</a:t>
                </a: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Label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e>
                    </m:d>
                  </m:oMath>
                </a14:m>
                <a:r>
                  <a:rPr lang="en-US" dirty="0"/>
                  <a:t>            Multi-</a:t>
                </a:r>
                <a:r>
                  <a:rPr lang="en-US" dirty="0" err="1"/>
                  <a:t>calss</a:t>
                </a:r>
                <a:r>
                  <a:rPr lang="en-US" dirty="0"/>
                  <a:t> classification</a:t>
                </a:r>
              </a:p>
              <a:p>
                <a:endParaRPr lang="en-US" sz="1000" dirty="0"/>
              </a:p>
              <a:p>
                <a:r>
                  <a:rPr lang="en-US" dirty="0"/>
                  <a:t>Objective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A90794-5DEF-4362-9D9E-41761C6D5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02009" cy="4351338"/>
              </a:xfrm>
              <a:blipFill>
                <a:blip r:embed="rId2"/>
                <a:stretch>
                  <a:fillRect l="-93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70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07BD-6AD9-4EA3-93C2-99300EED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A90794-5DEF-4362-9D9E-41761C6D5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2009" cy="47607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Age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Label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Age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Pred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           Regression</a:t>
                </a:r>
              </a:p>
              <a:p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Gender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Label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Gender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e>
                    </m:d>
                  </m:oMath>
                </a14:m>
                <a:r>
                  <a:rPr lang="en-US" dirty="0"/>
                  <a:t>  Binary classification</a:t>
                </a: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Label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Race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e>
                    </m:d>
                  </m:oMath>
                </a14:m>
                <a:r>
                  <a:rPr lang="en-US" dirty="0"/>
                  <a:t>            Multi-</a:t>
                </a:r>
                <a:r>
                  <a:rPr lang="en-US" dirty="0" err="1"/>
                  <a:t>calss</a:t>
                </a:r>
                <a:r>
                  <a:rPr lang="en-US" dirty="0"/>
                  <a:t> classification</a:t>
                </a:r>
              </a:p>
              <a:p>
                <a:endParaRPr lang="en-US" sz="1000" dirty="0"/>
              </a:p>
              <a:p>
                <a:r>
                  <a:rPr lang="en-US" dirty="0"/>
                  <a:t>Objective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hyper-parameters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Loss1 is ~10</a:t>
                </a:r>
              </a:p>
              <a:p>
                <a:pPr lvl="1"/>
                <a:r>
                  <a:rPr lang="en-US" dirty="0"/>
                  <a:t>Loss2 and Loss3 are ~0.1</a:t>
                </a:r>
              </a:p>
              <a:p>
                <a:pPr lvl="1"/>
                <a:r>
                  <a:rPr lang="en-US" dirty="0"/>
                  <a:t>Without the scaling, the Conv Base will be determined by the age task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A90794-5DEF-4362-9D9E-41761C6D5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2009" cy="4760705"/>
              </a:xfrm>
              <a:blipFill>
                <a:blip r:embed="rId2"/>
                <a:stretch>
                  <a:fillRect l="-933" t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184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0C44-9918-46A9-9799-EB8635DA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6163-18E5-4F04-AA12-2C4505D0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E8347-0C11-4D54-A06F-5B246C20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1" y="1715382"/>
            <a:ext cx="11741427" cy="51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1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6086B-5C48-4ADF-A22A-2FC30D51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Tricks for Better Generalization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1B7C0-2497-47D1-8B43-6BCFFA5B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 1: Dropout regularization</a:t>
            </a:r>
          </a:p>
          <a:p>
            <a:r>
              <a:rPr lang="en-US" dirty="0"/>
              <a:t>Trick 2: Data augmentation</a:t>
            </a:r>
          </a:p>
          <a:p>
            <a:r>
              <a:rPr lang="en-US" dirty="0"/>
              <a:t>Trick 3: Pretrain</a:t>
            </a:r>
          </a:p>
          <a:p>
            <a:r>
              <a:rPr lang="en-US" dirty="0"/>
              <a:t>Trick 4: Ensemble methods</a:t>
            </a:r>
          </a:p>
          <a:p>
            <a:r>
              <a:rPr lang="en-US" dirty="0"/>
              <a:t>Trick 5: Multi-task learning</a:t>
            </a:r>
          </a:p>
        </p:txBody>
      </p:sp>
    </p:spTree>
    <p:extLst>
      <p:ext uri="{BB962C8B-B14F-4D97-AF65-F5344CB8AC3E}">
        <p14:creationId xmlns:p14="http://schemas.microsoft.com/office/powerpoint/2010/main" val="186207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5C306-A3DF-4A98-B647-5D2AD04D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Load and Process the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32B985-47C4-4BF5-B2F2-FF6B14F84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the data sit on a drive as JPEG files</a:t>
            </a:r>
          </a:p>
          <a:p>
            <a:endParaRPr lang="en-US" dirty="0"/>
          </a:p>
          <a:p>
            <a:r>
              <a:rPr lang="en-US" dirty="0"/>
              <a:t>Data processing:</a:t>
            </a:r>
          </a:p>
          <a:p>
            <a:pPr lvl="1"/>
            <a:r>
              <a:rPr lang="en-US" dirty="0"/>
              <a:t>Read the picture files</a:t>
            </a:r>
          </a:p>
          <a:p>
            <a:pPr lvl="1"/>
            <a:r>
              <a:rPr lang="en-US" dirty="0"/>
              <a:t>Decode the JPEG content to order-3 tensors.</a:t>
            </a:r>
          </a:p>
          <a:p>
            <a:pPr lvl="1"/>
            <a:r>
              <a:rPr lang="en-US" dirty="0"/>
              <a:t>Resize the images to the same shape, e.g., 150×150×3.</a:t>
            </a:r>
          </a:p>
          <a:p>
            <a:pPr lvl="1"/>
            <a:r>
              <a:rPr lang="en-US" dirty="0"/>
              <a:t>Rescale the pixel values (between 0 and 255) to the [0, 1] interval</a:t>
            </a:r>
          </a:p>
        </p:txBody>
      </p:sp>
    </p:spTree>
    <p:extLst>
      <p:ext uri="{BB962C8B-B14F-4D97-AF65-F5344CB8AC3E}">
        <p14:creationId xmlns:p14="http://schemas.microsoft.com/office/powerpoint/2010/main" val="416246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755F-0388-4B41-BF23-F9DF25AE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Load and Process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BA1E-2B07-45B5-9643-03D4AA46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5B9BA-78A8-48C8-A683-21D2F82D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910"/>
            <a:ext cx="12192000" cy="36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9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755F-0388-4B41-BF23-F9DF25AE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Load and Process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BA1E-2B07-45B5-9643-03D4AA46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5B9BA-78A8-48C8-A683-21D2F82D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910"/>
            <a:ext cx="12192000" cy="3611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8F20A-2F63-46B1-8540-1F1E1B74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1617"/>
            <a:ext cx="12192000" cy="37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3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9DF0-FCCE-46F5-9FEB-27A669EF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Build the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87CB-6869-4CC4-86AD-09C59652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A5A21-014A-4664-9F1C-F1A6164A5514}"/>
              </a:ext>
            </a:extLst>
          </p:cNvPr>
          <p:cNvSpPr/>
          <p:nvPr/>
        </p:nvSpPr>
        <p:spPr>
          <a:xfrm>
            <a:off x="1510747" y="1929646"/>
            <a:ext cx="87464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nn.Sequential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nn.MaxPool2d(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nn.Flatten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nn.Linear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out_features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).to(device)</a:t>
            </a:r>
          </a:p>
        </p:txBody>
      </p:sp>
    </p:spTree>
    <p:extLst>
      <p:ext uri="{BB962C8B-B14F-4D97-AF65-F5344CB8AC3E}">
        <p14:creationId xmlns:p14="http://schemas.microsoft.com/office/powerpoint/2010/main" val="880328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2305</Words>
  <Application>Microsoft Office PowerPoint</Application>
  <PresentationFormat>Widescreen</PresentationFormat>
  <Paragraphs>318</Paragraphs>
  <Slides>58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Calibri-Bold</vt:lpstr>
      <vt:lpstr>Calibri-Italic</vt:lpstr>
      <vt:lpstr>Arial</vt:lpstr>
      <vt:lpstr>Calibri</vt:lpstr>
      <vt:lpstr>Calibri Light</vt:lpstr>
      <vt:lpstr>Cambria Math</vt:lpstr>
      <vt:lpstr>Courier New</vt:lpstr>
      <vt:lpstr>Office Theme</vt:lpstr>
      <vt:lpstr>Bag of Tricks</vt:lpstr>
      <vt:lpstr>The Dogs vs. Cats Dataset</vt:lpstr>
      <vt:lpstr>The Dogs vs. Cats Dataset</vt:lpstr>
      <vt:lpstr>The Dogs vs. Cats Dataset</vt:lpstr>
      <vt:lpstr>Implement a CNN Using PyTorch</vt:lpstr>
      <vt:lpstr>1. Load and Process the Dataset</vt:lpstr>
      <vt:lpstr>1. Load and Process the Dataset</vt:lpstr>
      <vt:lpstr>1. Load and Process the Dataset</vt:lpstr>
      <vt:lpstr>2. Build the CNN</vt:lpstr>
      <vt:lpstr>3. Train the CNN</vt:lpstr>
      <vt:lpstr>4. Examine the Results</vt:lpstr>
      <vt:lpstr>Trick 1: Dropout</vt:lpstr>
      <vt:lpstr>Dropout: Basic Idea</vt:lpstr>
      <vt:lpstr>Dropout: Basic Idea</vt:lpstr>
      <vt:lpstr>Dropout: Implementation</vt:lpstr>
      <vt:lpstr>Dropout: Implementation</vt:lpstr>
      <vt:lpstr>Dropout: Implementation</vt:lpstr>
      <vt:lpstr>Dropout: Implementation</vt:lpstr>
      <vt:lpstr>Dropout Layer</vt:lpstr>
      <vt:lpstr>Why Does Dropout Work?</vt:lpstr>
      <vt:lpstr>Why Does Dropout Work?</vt:lpstr>
      <vt:lpstr>Trick 2: Data Augmentation</vt:lpstr>
      <vt:lpstr>Data Augmentation</vt:lpstr>
      <vt:lpstr>Data Augmentation: Example</vt:lpstr>
      <vt:lpstr>Data Augmentation: Example</vt:lpstr>
      <vt:lpstr>Data Augmentation: Example</vt:lpstr>
      <vt:lpstr>Take-Home Message </vt:lpstr>
      <vt:lpstr>Trick 3: Pretrain</vt:lpstr>
      <vt:lpstr>Train a Deep Neural Network?</vt:lpstr>
      <vt:lpstr>Train a Deep Neural Network?</vt:lpstr>
      <vt:lpstr>Train a Deep Neural Network?</vt:lpstr>
      <vt:lpstr>Pretrain</vt:lpstr>
      <vt:lpstr>Pretrain</vt:lpstr>
      <vt:lpstr>Pretrain</vt:lpstr>
      <vt:lpstr>Pretrain</vt:lpstr>
      <vt:lpstr>Pretrain</vt:lpstr>
      <vt:lpstr>Why does pretraining work?</vt:lpstr>
      <vt:lpstr>Why does pretraining work?</vt:lpstr>
      <vt:lpstr>Why does pretraining work?</vt:lpstr>
      <vt:lpstr>PowerPoint Presentation</vt:lpstr>
      <vt:lpstr>Summary of the Results</vt:lpstr>
      <vt:lpstr>Takeaway for your homework and beyond</vt:lpstr>
      <vt:lpstr>Announcement </vt:lpstr>
      <vt:lpstr>Ensemble Methods</vt:lpstr>
      <vt:lpstr>Ensemble Methods</vt:lpstr>
      <vt:lpstr>Ensemble Methods</vt:lpstr>
      <vt:lpstr>Bagging (aka Bootstrap Aggregating)</vt:lpstr>
      <vt:lpstr>Ensemble Methods</vt:lpstr>
      <vt:lpstr>Why Ensemble?</vt:lpstr>
      <vt:lpstr>Why Ensemble?</vt:lpstr>
      <vt:lpstr>Why Ensemble?</vt:lpstr>
      <vt:lpstr>Multi-Task Learning</vt:lpstr>
      <vt:lpstr>Without Parameter Sharing</vt:lpstr>
      <vt:lpstr>Multi-Task Learning</vt:lpstr>
      <vt:lpstr>Multi-Task Learning</vt:lpstr>
      <vt:lpstr>Multi-Task Learning</vt:lpstr>
      <vt:lpstr>Multi-Task Learning</vt:lpstr>
      <vt:lpstr>Summary: Tricks for Better Generalization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Bag of Tricks</dc:title>
  <dc:creator>Shuhan Yuan</dc:creator>
  <cp:lastModifiedBy>shuhan yuan</cp:lastModifiedBy>
  <cp:revision>28</cp:revision>
  <dcterms:created xsi:type="dcterms:W3CDTF">2020-04-28T02:14:56Z</dcterms:created>
  <dcterms:modified xsi:type="dcterms:W3CDTF">2021-08-31T03:57:32Z</dcterms:modified>
</cp:coreProperties>
</file>